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3.jpg" ContentType="image/jpeg"/>
  <Override PartName="/ppt/media/image2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1"/>
  </p:notesMasterIdLst>
  <p:handoutMasterIdLst>
    <p:handoutMasterId r:id="rId22"/>
  </p:handoutMasterIdLst>
  <p:sldIdLst>
    <p:sldId id="381" r:id="rId2"/>
    <p:sldId id="337" r:id="rId3"/>
    <p:sldId id="431" r:id="rId4"/>
    <p:sldId id="437" r:id="rId5"/>
    <p:sldId id="438" r:id="rId6"/>
    <p:sldId id="439" r:id="rId7"/>
    <p:sldId id="442" r:id="rId8"/>
    <p:sldId id="440" r:id="rId9"/>
    <p:sldId id="427" r:id="rId10"/>
    <p:sldId id="434" r:id="rId11"/>
    <p:sldId id="433" r:id="rId12"/>
    <p:sldId id="435" r:id="rId13"/>
    <p:sldId id="432" r:id="rId14"/>
    <p:sldId id="430" r:id="rId15"/>
    <p:sldId id="445" r:id="rId16"/>
    <p:sldId id="444" r:id="rId17"/>
    <p:sldId id="411" r:id="rId18"/>
    <p:sldId id="441" r:id="rId19"/>
    <p:sldId id="443" r:id="rId20"/>
  </p:sldIdLst>
  <p:sldSz cx="9144000" cy="6858000" type="screen4x3"/>
  <p:notesSz cx="6797675" cy="9874250"/>
  <p:defaultTextStyle>
    <a:defPPr>
      <a:defRPr lang="it-IT"/>
    </a:defPPr>
    <a:lvl1pPr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366"/>
    <a:srgbClr val="33CC33"/>
    <a:srgbClr val="FFFF00"/>
    <a:srgbClr val="CC3399"/>
    <a:srgbClr val="FFFFFF"/>
    <a:srgbClr val="000000"/>
    <a:srgbClr val="FF00FF"/>
    <a:srgbClr val="00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4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1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8856"/>
    </p:cViewPr>
  </p:sorterViewPr>
  <p:notesViewPr>
    <p:cSldViewPr>
      <p:cViewPr>
        <p:scale>
          <a:sx n="75" d="100"/>
          <a:sy n="75" d="100"/>
        </p:scale>
        <p:origin x="-1404" y="228"/>
      </p:cViewPr>
      <p:guideLst>
        <p:guide orient="horz" pos="3110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4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1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1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402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 b="1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402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 b="1">
                <a:latin typeface="Times New Roman" pitchFamily="18" charset="0"/>
              </a:defRPr>
            </a:lvl1pPr>
          </a:lstStyle>
          <a:p>
            <a:fld id="{0F23B0DC-86FD-4BCA-8729-5DBABF38DD04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1006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39775"/>
            <a:ext cx="49403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689475"/>
            <a:ext cx="4984750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0"/>
            <a:endParaRPr lang="it-IT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48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endParaRPr lang="it-IT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380538"/>
            <a:ext cx="29448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5" tIns="45712" rIns="91425" bIns="45712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latin typeface="Times New Roman" pitchFamily="18" charset="0"/>
              </a:defRPr>
            </a:lvl1pPr>
          </a:lstStyle>
          <a:p>
            <a:fld id="{351804EA-8666-4583-A66A-633E743E7445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64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739775"/>
            <a:ext cx="4937125" cy="37036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804EA-8666-4583-A66A-633E743E7445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63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739775"/>
            <a:ext cx="4937125" cy="37036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804EA-8666-4583-A66A-633E743E7445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06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739775"/>
            <a:ext cx="4937125" cy="37036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804EA-8666-4583-A66A-633E743E7445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33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31863" y="739775"/>
            <a:ext cx="4937125" cy="37036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804EA-8666-4583-A66A-633E743E7445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60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618" name="Picture 2" descr="powerpoi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9619" name="Rectangle 3"/>
          <p:cNvSpPr>
            <a:spLocks noChangeArrowheads="1"/>
          </p:cNvSpPr>
          <p:nvPr/>
        </p:nvSpPr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F6E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BD8886-BB46-4065-90E7-01F80E065D06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4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1800" y="76200"/>
            <a:ext cx="20574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76200"/>
            <a:ext cx="60198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C4A5FC-80BA-4A15-ABC8-E5428B3B44EE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633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olo, testo e clip multimed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76200"/>
            <a:ext cx="5943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609600" y="106680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risorsa multimediale 3"/>
          <p:cNvSpPr>
            <a:spLocks noGrp="1"/>
          </p:cNvSpPr>
          <p:nvPr>
            <p:ph type="media" sz="half" idx="2"/>
          </p:nvPr>
        </p:nvSpPr>
        <p:spPr>
          <a:xfrm>
            <a:off x="4800600" y="1066800"/>
            <a:ext cx="4038600" cy="49530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>
          <a:xfrm>
            <a:off x="6705600" y="152400"/>
            <a:ext cx="1362075" cy="244475"/>
          </a:xfrm>
        </p:spPr>
        <p:txBody>
          <a:bodyPr/>
          <a:lstStyle>
            <a:lvl1pPr>
              <a:defRPr/>
            </a:lvl1pPr>
          </a:lstStyle>
          <a:p>
            <a:fld id="{2EEE61D9-FE9E-44C1-BCE6-35681E43C627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82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48547E-38C8-40D8-A9A8-6EAEBE2EB0BB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444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D64E59-1585-4E5C-8CEE-2349B988DB1E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74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C71907-A032-4045-A1DF-C38A431481CC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96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F601FE-685E-40A7-83D2-936D21250D8B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879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87560F-CDBA-41EC-A4BF-10BC1A224EE4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63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1B509C-D9D1-4DEF-B5A8-67B57A91DEEE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684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D30D78-A690-42E0-A32F-9B7CCBC4D5F2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08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456271-4CBB-470D-B6EF-E597B0B713C5}" type="slidenum">
              <a:rPr lang="it-IT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81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594" name="Picture 2" descr="num_dia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0"/>
            <a:ext cx="2419350" cy="4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8595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609600" y="76200"/>
            <a:ext cx="5943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Titolo diapositiva</a:t>
            </a:r>
          </a:p>
        </p:txBody>
      </p:sp>
      <p:sp>
        <p:nvSpPr>
          <p:cNvPr id="8785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668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il testo</a:t>
            </a:r>
          </a:p>
          <a:p>
            <a:pPr lvl="1"/>
            <a:r>
              <a:rPr lang="it-IT"/>
              <a:t>Testo</a:t>
            </a:r>
          </a:p>
          <a:p>
            <a:pPr lvl="2"/>
            <a:r>
              <a:rPr lang="it-IT"/>
              <a:t>Testo</a:t>
            </a:r>
          </a:p>
          <a:p>
            <a:pPr lvl="3"/>
            <a:r>
              <a:rPr lang="it-IT"/>
              <a:t>testo</a:t>
            </a:r>
          </a:p>
        </p:txBody>
      </p:sp>
      <p:sp>
        <p:nvSpPr>
          <p:cNvPr id="8785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152400"/>
            <a:ext cx="1362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108000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600" b="1">
                <a:solidFill>
                  <a:srgbClr val="003F6E"/>
                </a:solidFill>
              </a:defRPr>
            </a:lvl1pPr>
          </a:lstStyle>
          <a:p>
            <a:fld id="{76F3B750-A380-42BD-A1CF-5987DB570B63}" type="slidenum">
              <a:rPr lang="it-IT"/>
              <a:pPr/>
              <a:t>‹#›</a:t>
            </a:fld>
            <a:endParaRPr lang="it-IT"/>
          </a:p>
        </p:txBody>
      </p:sp>
      <p:pic>
        <p:nvPicPr>
          <p:cNvPr id="878598" name="Picture 6" descr="powerpoint1_se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3200"/>
            <a:ext cx="91440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8599" name="Text Box 7"/>
          <p:cNvSpPr txBox="1">
            <a:spLocks noChangeArrowheads="1"/>
          </p:cNvSpPr>
          <p:nvPr/>
        </p:nvSpPr>
        <p:spPr bwMode="auto">
          <a:xfrm>
            <a:off x="228600" y="6569075"/>
            <a:ext cx="4495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 dirty="0">
                <a:solidFill>
                  <a:srgbClr val="003F6E"/>
                </a:solidFill>
              </a:rPr>
              <a:t>Vision</a:t>
            </a:r>
            <a:r>
              <a:rPr lang="en-US" sz="1200" b="1" baseline="0" dirty="0">
                <a:solidFill>
                  <a:srgbClr val="003F6E"/>
                </a:solidFill>
              </a:rPr>
              <a:t> </a:t>
            </a:r>
            <a:r>
              <a:rPr lang="en-US" sz="1200" b="1" dirty="0">
                <a:solidFill>
                  <a:srgbClr val="003F6E"/>
                </a:solidFill>
              </a:rPr>
              <a:t>Based 3D Measurements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3F6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SzPct val="8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D8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4C80"/>
        </a:buClr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Minion Web" pitchFamily="18" charset="0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44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71800" y="4293096"/>
            <a:ext cx="59055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/>
            <a:r>
              <a:rPr lang="en-US" altLang="zh-CN" sz="3200" b="1" dirty="0" smtClean="0">
                <a:solidFill>
                  <a:srgbClr val="003F6E"/>
                </a:solidFill>
              </a:rPr>
              <a:t>Real-time</a:t>
            </a:r>
            <a:r>
              <a:rPr lang="zh-CN" altLang="en-US" sz="3200" b="1" dirty="0" smtClean="0">
                <a:solidFill>
                  <a:srgbClr val="003F6E"/>
                </a:solidFill>
              </a:rPr>
              <a:t> </a:t>
            </a:r>
            <a:r>
              <a:rPr lang="en-US" altLang="zh-CN" sz="3200" b="1" dirty="0" smtClean="0">
                <a:solidFill>
                  <a:srgbClr val="003F6E"/>
                </a:solidFill>
              </a:rPr>
              <a:t>Pose</a:t>
            </a:r>
            <a:r>
              <a:rPr lang="zh-CN" altLang="en-US" sz="3200" b="1" dirty="0" smtClean="0">
                <a:solidFill>
                  <a:srgbClr val="003F6E"/>
                </a:solidFill>
              </a:rPr>
              <a:t> </a:t>
            </a:r>
            <a:r>
              <a:rPr lang="en-US" altLang="zh-CN" sz="3200" b="1" dirty="0" smtClean="0">
                <a:solidFill>
                  <a:srgbClr val="003F6E"/>
                </a:solidFill>
              </a:rPr>
              <a:t>Estimation</a:t>
            </a:r>
            <a:r>
              <a:rPr lang="zh-CN" altLang="en-US" sz="3200" b="1" dirty="0" smtClean="0">
                <a:solidFill>
                  <a:srgbClr val="003F6E"/>
                </a:solidFill>
              </a:rPr>
              <a:t> </a:t>
            </a:r>
            <a:endParaRPr lang="en-US" altLang="zh-CN" sz="3200" b="1" dirty="0" smtClean="0">
              <a:solidFill>
                <a:srgbClr val="003F6E"/>
              </a:solidFill>
            </a:endParaRPr>
          </a:p>
          <a:p>
            <a:pPr marL="0" indent="0"/>
            <a:r>
              <a:rPr lang="en-US" sz="1800" dirty="0" smtClean="0">
                <a:solidFill>
                  <a:srgbClr val="003F6E"/>
                </a:solidFill>
              </a:rPr>
              <a:t>Vision </a:t>
            </a:r>
            <a:r>
              <a:rPr lang="en-US" sz="1800" dirty="0">
                <a:solidFill>
                  <a:srgbClr val="003F6E"/>
                </a:solidFill>
              </a:rPr>
              <a:t>Based 3D Measurements </a:t>
            </a:r>
          </a:p>
          <a:p>
            <a:pPr marL="0" indent="0" algn="ctr"/>
            <a:endParaRPr lang="en-US" sz="1600" dirty="0">
              <a:solidFill>
                <a:srgbClr val="003F6E"/>
              </a:solidFill>
            </a:endParaRPr>
          </a:p>
          <a:p>
            <a:pPr marL="0" indent="0"/>
            <a:r>
              <a:rPr lang="en-US" altLang="zh-CN" sz="1600" dirty="0" smtClean="0">
                <a:solidFill>
                  <a:srgbClr val="003F6E"/>
                </a:solidFill>
              </a:rPr>
              <a:t>10616961 Fan</a:t>
            </a:r>
            <a:r>
              <a:rPr lang="zh-CN" altLang="en-US" sz="1600" dirty="0" smtClean="0">
                <a:solidFill>
                  <a:srgbClr val="003F6E"/>
                </a:solidFill>
              </a:rPr>
              <a:t> </a:t>
            </a:r>
            <a:r>
              <a:rPr lang="en-US" altLang="zh-CN" sz="1600" dirty="0" smtClean="0">
                <a:solidFill>
                  <a:srgbClr val="003F6E"/>
                </a:solidFill>
              </a:rPr>
              <a:t>Zhang</a:t>
            </a:r>
            <a:endParaRPr lang="en-US" sz="1600" dirty="0">
              <a:solidFill>
                <a:srgbClr val="003F6E"/>
              </a:solidFill>
            </a:endParaRPr>
          </a:p>
          <a:p>
            <a:pPr marL="0" indent="0"/>
            <a:r>
              <a:rPr lang="en-US" altLang="zh-CN" sz="1600" dirty="0" smtClean="0">
                <a:solidFill>
                  <a:srgbClr val="003F6E"/>
                </a:solidFill>
              </a:rPr>
              <a:t>10569695 </a:t>
            </a:r>
            <a:r>
              <a:rPr lang="en-US" altLang="zh-CN" sz="1600" dirty="0" err="1" smtClean="0">
                <a:solidFill>
                  <a:srgbClr val="003F6E"/>
                </a:solidFill>
              </a:rPr>
              <a:t>Chenzhuo</a:t>
            </a:r>
            <a:r>
              <a:rPr lang="zh-CN" altLang="en-US" sz="1600" dirty="0" smtClean="0">
                <a:solidFill>
                  <a:srgbClr val="003F6E"/>
                </a:solidFill>
              </a:rPr>
              <a:t> </a:t>
            </a:r>
            <a:r>
              <a:rPr lang="en-US" altLang="zh-CN" sz="1600" dirty="0" smtClean="0">
                <a:solidFill>
                  <a:srgbClr val="003F6E"/>
                </a:solidFill>
              </a:rPr>
              <a:t>Li</a:t>
            </a:r>
            <a:endParaRPr lang="en-US" sz="2400" dirty="0">
              <a:solidFill>
                <a:srgbClr val="003F6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pre-processing --- binary image creation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110444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 smtClean="0"/>
              <a:t>LEVEL </a:t>
            </a:r>
            <a:r>
              <a:rPr lang="en-US" sz="2000" b="1" dirty="0"/>
              <a:t>= </a:t>
            </a:r>
            <a:r>
              <a:rPr lang="en-US" sz="2000" b="1" dirty="0" err="1"/>
              <a:t>graythresh</a:t>
            </a:r>
            <a:r>
              <a:rPr lang="en-US" sz="2000" b="1" dirty="0"/>
              <a:t>(I) </a:t>
            </a:r>
            <a:endParaRPr lang="en-US" sz="2000" b="1" dirty="0" smtClean="0"/>
          </a:p>
          <a:p>
            <a:pPr lvl="2"/>
            <a:r>
              <a:rPr lang="en-US" sz="2000" dirty="0" smtClean="0"/>
              <a:t>computes </a:t>
            </a:r>
            <a:r>
              <a:rPr lang="en-US" sz="2000" dirty="0"/>
              <a:t>a global threshold (LEVEL) that can </a:t>
            </a:r>
            <a:r>
              <a:rPr lang="en-US" sz="2000" dirty="0" smtClean="0"/>
              <a:t>be </a:t>
            </a:r>
            <a:r>
              <a:rPr lang="en-US" sz="2000" dirty="0"/>
              <a:t>used to convert an intensity image to a binary </a:t>
            </a:r>
            <a:r>
              <a:rPr lang="en-US" sz="2000" dirty="0" smtClean="0"/>
              <a:t>image.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BW = </a:t>
            </a:r>
            <a:r>
              <a:rPr lang="en-US" sz="2000" b="1" dirty="0" err="1"/>
              <a:t>imbinarize</a:t>
            </a:r>
            <a:r>
              <a:rPr lang="en-US" sz="2000" b="1" dirty="0"/>
              <a:t>(I) </a:t>
            </a:r>
            <a:endParaRPr lang="en-US" sz="2000" b="1" dirty="0" smtClean="0"/>
          </a:p>
          <a:p>
            <a:pPr lvl="2"/>
            <a:r>
              <a:rPr lang="en-US" sz="2000" dirty="0" err="1" smtClean="0"/>
              <a:t>binarizes</a:t>
            </a:r>
            <a:r>
              <a:rPr lang="en-US" sz="2000" dirty="0" smtClean="0"/>
              <a:t> </a:t>
            </a:r>
            <a:r>
              <a:rPr lang="en-US" sz="2000" dirty="0"/>
              <a:t>image I with a global </a:t>
            </a:r>
            <a:r>
              <a:rPr lang="en-US" sz="2000" dirty="0" smtClean="0"/>
              <a:t>threshold.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IM2 = </a:t>
            </a:r>
            <a:r>
              <a:rPr lang="en-US" sz="2000" b="1" dirty="0" err="1"/>
              <a:t>imclose</a:t>
            </a:r>
            <a:r>
              <a:rPr lang="en-US" sz="2000" b="1" dirty="0"/>
              <a:t>(IM,SE) </a:t>
            </a:r>
            <a:endParaRPr lang="en-US" sz="2000" b="1" dirty="0" smtClean="0"/>
          </a:p>
          <a:p>
            <a:pPr lvl="2"/>
            <a:r>
              <a:rPr lang="en-US" sz="2000" dirty="0" smtClean="0"/>
              <a:t>performs </a:t>
            </a:r>
            <a:r>
              <a:rPr lang="en-US" sz="2000" dirty="0"/>
              <a:t>morphological closing on the </a:t>
            </a:r>
            <a:r>
              <a:rPr lang="en-US" sz="2000" dirty="0" smtClean="0"/>
              <a:t>grayscale </a:t>
            </a:r>
            <a:r>
              <a:rPr lang="en-US" sz="2000" dirty="0"/>
              <a:t>or binary image IM with the structuring element </a:t>
            </a:r>
            <a:r>
              <a:rPr lang="en-US" sz="2000" dirty="0" smtClean="0"/>
              <a:t>SE.</a:t>
            </a:r>
          </a:p>
        </p:txBody>
      </p:sp>
    </p:spTree>
    <p:extLst>
      <p:ext uri="{BB962C8B-B14F-4D97-AF65-F5344CB8AC3E}">
        <p14:creationId xmlns:p14="http://schemas.microsoft.com/office/powerpoint/2010/main" val="18207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/>
              <a:t>p</a:t>
            </a:r>
            <a:r>
              <a:rPr lang="en-US" altLang="zh-CN" sz="2000" b="0" dirty="0" smtClean="0"/>
              <a:t>re-processing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2" y="1050522"/>
            <a:ext cx="4334292" cy="24594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74" y="1050522"/>
            <a:ext cx="4334291" cy="2459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10006"/>
            <a:ext cx="4334291" cy="2459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7" y="3510006"/>
            <a:ext cx="4334291" cy="245948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 bwMode="auto">
          <a:xfrm>
            <a:off x="611560" y="6165304"/>
            <a:ext cx="936104" cy="0"/>
          </a:xfrm>
          <a:prstGeom prst="straightConnector1">
            <a:avLst/>
          </a:prstGeom>
          <a:noFill/>
          <a:ln w="50800" cap="flat" cmpd="sng" algn="ctr">
            <a:solidFill>
              <a:srgbClr val="0D3366"/>
            </a:solidFill>
            <a:prstDash val="solid"/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1691680" y="5934471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D3366"/>
                </a:solidFill>
              </a:rPr>
              <a:t>Image</a:t>
            </a:r>
            <a:r>
              <a:rPr lang="zh-CN" altLang="en-US" dirty="0" smtClean="0">
                <a:solidFill>
                  <a:srgbClr val="0D3366"/>
                </a:solidFill>
              </a:rPr>
              <a:t> </a:t>
            </a:r>
            <a:r>
              <a:rPr lang="en-US" altLang="zh-CN" dirty="0" smtClean="0">
                <a:solidFill>
                  <a:srgbClr val="0D3366"/>
                </a:solidFill>
              </a:rPr>
              <a:t>Background</a:t>
            </a:r>
            <a:r>
              <a:rPr lang="zh-CN" altLang="en-US" dirty="0" smtClean="0">
                <a:solidFill>
                  <a:srgbClr val="0D3366"/>
                </a:solidFill>
              </a:rPr>
              <a:t> </a:t>
            </a:r>
            <a:r>
              <a:rPr lang="mr-IN" altLang="zh-CN" dirty="0" smtClean="0">
                <a:solidFill>
                  <a:srgbClr val="0D3366"/>
                </a:solidFill>
              </a:rPr>
              <a:t>…</a:t>
            </a:r>
            <a:endParaRPr lang="en-US" dirty="0">
              <a:solidFill>
                <a:srgbClr val="0D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/>
              <a:t>p</a:t>
            </a:r>
            <a:r>
              <a:rPr lang="en-US" altLang="zh-CN" sz="2000" b="0" dirty="0" smtClean="0"/>
              <a:t>re-processing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0522"/>
            <a:ext cx="4334291" cy="2459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11" y="1050522"/>
            <a:ext cx="4334291" cy="2459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4077072"/>
            <a:ext cx="4334291" cy="2459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10" y="4077072"/>
            <a:ext cx="4334291" cy="24594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2483" y="3278012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D3366"/>
                </a:solidFill>
              </a:rPr>
              <a:t>Image</a:t>
            </a:r>
            <a:r>
              <a:rPr lang="zh-CN" altLang="en-US" dirty="0" smtClean="0">
                <a:solidFill>
                  <a:srgbClr val="0D3366"/>
                </a:solidFill>
              </a:rPr>
              <a:t> </a:t>
            </a:r>
            <a:r>
              <a:rPr lang="en-US" altLang="zh-CN" dirty="0" smtClean="0">
                <a:solidFill>
                  <a:srgbClr val="0D3366"/>
                </a:solidFill>
              </a:rPr>
              <a:t>Background</a:t>
            </a:r>
            <a:endParaRPr lang="en-US" dirty="0">
              <a:solidFill>
                <a:srgbClr val="0D3366"/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flipV="1">
            <a:off x="4027014" y="2280264"/>
            <a:ext cx="833018" cy="122858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0D3366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429100" y="3193373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0D3366"/>
                </a:solidFill>
              </a:rPr>
              <a:t>Subtract</a:t>
            </a:r>
            <a:endParaRPr lang="en-US" dirty="0">
              <a:solidFill>
                <a:srgbClr val="0D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pre-processing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---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extracting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markers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1050522"/>
            <a:ext cx="8352928" cy="529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/>
              <a:t>L = </a:t>
            </a:r>
            <a:r>
              <a:rPr lang="en-US" altLang="zh-CN" sz="2000" b="1" dirty="0" err="1"/>
              <a:t>bwlabel</a:t>
            </a:r>
            <a:r>
              <a:rPr lang="en-US" altLang="zh-CN" sz="2000" b="1" dirty="0"/>
              <a:t>(BW,N) </a:t>
            </a:r>
            <a:endParaRPr lang="en-US" altLang="zh-CN" sz="2000" b="1" dirty="0" smtClean="0"/>
          </a:p>
          <a:p>
            <a:pPr lvl="2"/>
            <a:r>
              <a:rPr lang="en-US" altLang="zh-CN" sz="2000" dirty="0" smtClean="0"/>
              <a:t>returns </a:t>
            </a:r>
            <a:r>
              <a:rPr lang="en-US" altLang="zh-CN" sz="2000" dirty="0"/>
              <a:t>a matrix </a:t>
            </a:r>
            <a:r>
              <a:rPr lang="en-US" altLang="zh-CN" sz="2000" dirty="0" smtClean="0"/>
              <a:t>L containing </a:t>
            </a:r>
            <a:r>
              <a:rPr lang="en-US" altLang="zh-CN" sz="2000" dirty="0"/>
              <a:t>labels for the connected components in BW</a:t>
            </a:r>
            <a:r>
              <a:rPr lang="en-US" altLang="zh-CN" sz="2000" dirty="0" smtClean="0"/>
              <a:t>. </a:t>
            </a:r>
            <a:r>
              <a:rPr lang="en-US" altLang="zh-CN" sz="2000" dirty="0"/>
              <a:t>N = 4 or 8, where 4 specifies 4-connected objects and 8 </a:t>
            </a:r>
            <a:r>
              <a:rPr lang="en-US" altLang="zh-CN" sz="2000" dirty="0" smtClean="0"/>
              <a:t>specifies </a:t>
            </a:r>
            <a:r>
              <a:rPr lang="en-US" altLang="zh-CN" sz="2000" dirty="0"/>
              <a:t>8-connected </a:t>
            </a:r>
            <a:r>
              <a:rPr lang="en-US" altLang="zh-CN" sz="2000" dirty="0" smtClean="0"/>
              <a:t>objects.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/>
              <a:t>STATS = </a:t>
            </a:r>
            <a:r>
              <a:rPr lang="en-US" altLang="zh-CN" sz="2000" b="1" dirty="0" err="1"/>
              <a:t>regionprops</a:t>
            </a:r>
            <a:r>
              <a:rPr lang="en-US" altLang="zh-CN" sz="2000" b="1" dirty="0"/>
              <a:t>(BW,PROPERTIES) </a:t>
            </a:r>
            <a:endParaRPr lang="en-US" altLang="zh-CN" sz="2000" b="1" dirty="0" smtClean="0"/>
          </a:p>
          <a:p>
            <a:pPr lvl="2"/>
            <a:r>
              <a:rPr lang="en-US" altLang="zh-CN" sz="2000" dirty="0" smtClean="0"/>
              <a:t>measures </a:t>
            </a:r>
            <a:r>
              <a:rPr lang="en-US" altLang="zh-CN" sz="2000" dirty="0"/>
              <a:t>a set of properties for </a:t>
            </a:r>
            <a:r>
              <a:rPr lang="en-US" altLang="zh-CN" sz="2000" dirty="0" smtClean="0"/>
              <a:t>each </a:t>
            </a:r>
            <a:r>
              <a:rPr lang="en-US" altLang="zh-CN" sz="2000" dirty="0"/>
              <a:t>connected component (object) in the binary image BW. PROPERTIES can be a comma-separated </a:t>
            </a:r>
            <a:r>
              <a:rPr lang="en-US" altLang="zh-CN" sz="2000" dirty="0" smtClean="0"/>
              <a:t>list.</a:t>
            </a:r>
          </a:p>
          <a:p>
            <a:endParaRPr lang="en-US" altLang="zh-CN" sz="2000" dirty="0" smtClean="0"/>
          </a:p>
          <a:p>
            <a:r>
              <a:rPr lang="en-US" altLang="zh-CN" sz="2200" dirty="0" smtClean="0"/>
              <a:t>Since the eccentricity, area</a:t>
            </a:r>
            <a:r>
              <a:rPr lang="en-US" altLang="zh-CN" sz="2200" b="1" dirty="0" smtClean="0"/>
              <a:t>,</a:t>
            </a:r>
            <a:r>
              <a:rPr lang="en-US" altLang="zh-CN" sz="2200" dirty="0" smtClean="0"/>
              <a:t> and centroid of each component are known, we use </a:t>
            </a:r>
            <a:r>
              <a:rPr lang="en-US" altLang="zh-CN" sz="2200" b="1" dirty="0" smtClean="0"/>
              <a:t>eccentricity</a:t>
            </a:r>
            <a:r>
              <a:rPr lang="en-US" altLang="zh-CN" sz="2200" dirty="0" smtClean="0"/>
              <a:t> and </a:t>
            </a:r>
            <a:r>
              <a:rPr lang="en-US" altLang="zh-CN" sz="2200" b="1" dirty="0" smtClean="0"/>
              <a:t>area</a:t>
            </a:r>
            <a:r>
              <a:rPr lang="en-US" altLang="zh-CN" sz="2200" dirty="0" smtClean="0"/>
              <a:t> as thresholds to distinguish the markers from noise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(in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practice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the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values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are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set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0.8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3000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achieve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high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accuracy), and set the </a:t>
            </a:r>
            <a:r>
              <a:rPr lang="en-US" altLang="zh-CN" sz="2200" b="1" dirty="0" smtClean="0"/>
              <a:t>centroids</a:t>
            </a:r>
            <a:r>
              <a:rPr lang="en-US" altLang="zh-CN" sz="2200" dirty="0" smtClean="0"/>
              <a:t> as marker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points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3439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2BF06-E316-4A5F-9053-D6D84E01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669870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Pose</a:t>
            </a:r>
            <a:r>
              <a:rPr lang="zh-CN" altLang="en-US" sz="2000" b="0" dirty="0" smtClean="0"/>
              <a:t> </a:t>
            </a:r>
            <a:r>
              <a:rPr lang="en-US" altLang="zh-CN" sz="2000" b="0" dirty="0"/>
              <a:t>e</a:t>
            </a:r>
            <a:r>
              <a:rPr lang="en-US" altLang="zh-CN" sz="2000" b="0" dirty="0" smtClean="0"/>
              <a:t>stimation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BA9764E-C2D2-41BF-961E-2EFBB7709C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" name="TextBox 2"/>
          <p:cNvSpPr txBox="1"/>
          <p:nvPr/>
        </p:nvSpPr>
        <p:spPr>
          <a:xfrm>
            <a:off x="609600" y="914400"/>
            <a:ext cx="8066856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[</a:t>
            </a:r>
            <a:r>
              <a:rPr lang="en-US" sz="2000" b="1" dirty="0" err="1"/>
              <a:t>worldOrientation</a:t>
            </a:r>
            <a:r>
              <a:rPr lang="en-US" sz="2000" b="1" dirty="0"/>
              <a:t>, </a:t>
            </a:r>
            <a:r>
              <a:rPr lang="en-US" sz="2000" b="1" dirty="0" err="1"/>
              <a:t>worldLocation</a:t>
            </a:r>
            <a:r>
              <a:rPr lang="en-US" sz="2000" b="1" dirty="0"/>
              <a:t>] </a:t>
            </a:r>
            <a:r>
              <a:rPr lang="en-US" sz="2000" b="1" dirty="0" smtClean="0"/>
              <a:t>=</a:t>
            </a:r>
            <a:r>
              <a:rPr lang="zh-CN" altLang="en-US" sz="2000" b="1" dirty="0" smtClean="0"/>
              <a:t> </a:t>
            </a:r>
            <a:r>
              <a:rPr lang="en-US" sz="2000" b="1" dirty="0" err="1" smtClean="0"/>
              <a:t>estimateWorldCameraPose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imagePoints</a:t>
            </a:r>
            <a:r>
              <a:rPr lang="en-US" sz="2000" b="1" dirty="0"/>
              <a:t>, </a:t>
            </a:r>
            <a:r>
              <a:rPr lang="en-US" sz="2000" b="1" dirty="0" err="1"/>
              <a:t>worldPoints</a:t>
            </a:r>
            <a:r>
              <a:rPr lang="en-US" sz="2000" b="1" dirty="0"/>
              <a:t>, </a:t>
            </a:r>
            <a:r>
              <a:rPr lang="en-US" sz="2000" b="1" dirty="0" err="1" smtClean="0"/>
              <a:t>cameraParams</a:t>
            </a:r>
            <a:r>
              <a:rPr lang="en-US" sz="2000" b="1" dirty="0" smtClean="0"/>
              <a:t>)</a:t>
            </a:r>
          </a:p>
          <a:p>
            <a:pPr lvl="2"/>
            <a:r>
              <a:rPr lang="en-US" sz="2000" dirty="0" smtClean="0"/>
              <a:t>returns </a:t>
            </a:r>
            <a:r>
              <a:rPr lang="en-US" sz="2000" dirty="0"/>
              <a:t>the orientation and location of a calibrated camera in the world coordinate </a:t>
            </a:r>
            <a:r>
              <a:rPr lang="en-US" sz="2000" dirty="0" smtClean="0"/>
              <a:t>system </a:t>
            </a:r>
            <a:r>
              <a:rPr lang="en-US" sz="2000" dirty="0"/>
              <a:t>in which </a:t>
            </a:r>
            <a:r>
              <a:rPr lang="en-US" sz="2000" dirty="0" err="1"/>
              <a:t>worldPoints</a:t>
            </a:r>
            <a:r>
              <a:rPr lang="en-US" sz="2000" dirty="0"/>
              <a:t> are defined</a:t>
            </a:r>
            <a:r>
              <a:rPr lang="en-US" sz="2000" dirty="0" smtClean="0"/>
              <a:t>.</a:t>
            </a:r>
          </a:p>
          <a:p>
            <a:pPr lvl="2"/>
            <a:r>
              <a:rPr lang="en-US" altLang="zh-CN" sz="2000" dirty="0" smtClean="0"/>
              <a:t>N.B.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b="1" dirty="0" err="1" smtClean="0"/>
              <a:t>MaxReprojectionError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balance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fault-tolerance.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000" dirty="0"/>
          </a:p>
          <a:p>
            <a:r>
              <a:rPr lang="en-US" altLang="zh-CN" dirty="0" smtClean="0"/>
              <a:t>Mathematical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 smtClean="0"/>
              <a:t>Object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orientation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transpose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camera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orientation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matrix. </a:t>
            </a:r>
            <a:r>
              <a:rPr lang="en-US" altLang="zh-CN" sz="2000" b="1" dirty="0" smtClean="0"/>
              <a:t>R</a:t>
            </a:r>
            <a:r>
              <a:rPr lang="en-US" altLang="zh-CN" sz="2000" b="1" baseline="-25000" dirty="0" smtClean="0"/>
              <a:t>Obj</a:t>
            </a:r>
            <a:r>
              <a:rPr lang="en-US" altLang="zh-CN" sz="2000" b="1" dirty="0" smtClean="0"/>
              <a:t> = (</a:t>
            </a:r>
            <a:r>
              <a:rPr lang="en-US" altLang="zh-CN" sz="2000" b="1" dirty="0" err="1" smtClean="0"/>
              <a:t>R</a:t>
            </a:r>
            <a:r>
              <a:rPr lang="en-US" altLang="zh-CN" sz="2000" b="1" baseline="-25000" dirty="0" err="1" smtClean="0"/>
              <a:t>Cam</a:t>
            </a:r>
            <a:r>
              <a:rPr lang="en-US" altLang="zh-CN" sz="2000" b="1" dirty="0" smtClean="0"/>
              <a:t>)</a:t>
            </a:r>
            <a:r>
              <a:rPr lang="en-US" altLang="zh-CN" sz="2000" b="1" baseline="30000" dirty="0" smtClean="0"/>
              <a:t>T</a:t>
            </a:r>
            <a:endParaRPr lang="en-US" altLang="zh-CN" sz="2000" b="1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 smtClean="0"/>
              <a:t>Object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translation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matrix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minus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camera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object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orientation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matrix. </a:t>
            </a:r>
            <a:r>
              <a:rPr lang="en-US" altLang="zh-CN" sz="2000" b="1" dirty="0" err="1" smtClean="0"/>
              <a:t>T</a:t>
            </a:r>
            <a:r>
              <a:rPr lang="en-US" altLang="zh-CN" sz="2000" b="1" baseline="-25000" dirty="0" err="1"/>
              <a:t>O</a:t>
            </a:r>
            <a:r>
              <a:rPr lang="en-US" altLang="zh-CN" sz="2000" b="1" baseline="-25000" dirty="0" err="1" smtClean="0"/>
              <a:t>bj</a:t>
            </a:r>
            <a:r>
              <a:rPr lang="zh-CN" altLang="en-US" sz="2000" b="1" baseline="-25000" dirty="0" smtClean="0"/>
              <a:t> 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=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 </a:t>
            </a:r>
            <a:r>
              <a:rPr lang="en-US" altLang="zh-CN" sz="2000" b="1" dirty="0" err="1" smtClean="0"/>
              <a:t>T</a:t>
            </a:r>
            <a:r>
              <a:rPr lang="en-US" altLang="zh-CN" sz="2000" b="1" baseline="-25000" dirty="0" err="1" smtClean="0"/>
              <a:t>Cam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×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(</a:t>
            </a:r>
            <a:r>
              <a:rPr lang="en-US" altLang="zh-CN" sz="2000" b="1" dirty="0" err="1" smtClean="0"/>
              <a:t>R</a:t>
            </a:r>
            <a:r>
              <a:rPr lang="en-US" altLang="zh-CN" sz="2000" b="1" baseline="-25000" dirty="0" err="1" smtClean="0"/>
              <a:t>Cam</a:t>
            </a:r>
            <a:r>
              <a:rPr lang="en-US" altLang="zh-CN" sz="2000" b="1" dirty="0" smtClean="0"/>
              <a:t>)</a:t>
            </a:r>
            <a:r>
              <a:rPr lang="en-US" altLang="zh-CN" sz="2000" b="1" baseline="30000" dirty="0" smtClean="0"/>
              <a:t>T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7226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BCCE1-1B52-4DDE-8133-7BCCA628C984}" type="slidenum">
              <a:rPr lang="it-IT"/>
              <a:pPr/>
              <a:t>15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F8DDEFC-AC64-4F7F-B774-5189F2E7AA92}"/>
              </a:ext>
            </a:extLst>
          </p:cNvPr>
          <p:cNvSpPr txBox="1"/>
          <p:nvPr/>
        </p:nvSpPr>
        <p:spPr>
          <a:xfrm>
            <a:off x="539553" y="1061208"/>
            <a:ext cx="8280919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Perspective-n-Point</a:t>
            </a:r>
            <a:r>
              <a:rPr lang="en-GB" dirty="0"/>
              <a:t> is the problem of estimating the pose of a calibrated camera given a set of n 3D points in the world and their corresponding 2D projections in the image. The camera pose consists of 6 degrees-of-freedom (DOF) which are made up of the rotation (roll, pitch, and yaw) and 3D translation of the camera with respect to the world.</a:t>
            </a:r>
          </a:p>
          <a:p>
            <a:endParaRPr lang="en-GB" dirty="0" smtClean="0"/>
          </a:p>
          <a:p>
            <a:r>
              <a:rPr lang="en-GB" altLang="zh-CN" dirty="0"/>
              <a:t>When </a:t>
            </a:r>
            <a:r>
              <a:rPr lang="en-GB" altLang="zh-CN" b="1" i="1" dirty="0"/>
              <a:t>n</a:t>
            </a:r>
            <a:r>
              <a:rPr lang="en-GB" altLang="zh-CN" b="1" dirty="0"/>
              <a:t> = 3</a:t>
            </a:r>
            <a:r>
              <a:rPr lang="en-GB" altLang="zh-CN" dirty="0"/>
              <a:t>, the P</a:t>
            </a:r>
            <a:r>
              <a:rPr lang="en-GB" altLang="zh-CN" i="1" dirty="0"/>
              <a:t>n</a:t>
            </a:r>
            <a:r>
              <a:rPr lang="en-GB" altLang="zh-CN" dirty="0"/>
              <a:t>P problem is in its minimal form of P3P and can be solved with three point correspondences. However, with just three point correspondences, P3P yields many solutions, so a fourth correspondence is used in practice to remove ambiguity.</a:t>
            </a:r>
            <a:endParaRPr lang="en-GB" dirty="0" smtClean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B22BF06-E316-4A5F-9053-D6D84E01C53F}"/>
              </a:ext>
            </a:extLst>
          </p:cNvPr>
          <p:cNvSpPr txBox="1">
            <a:spLocks/>
          </p:cNvSpPr>
          <p:nvPr/>
        </p:nvSpPr>
        <p:spPr bwMode="auto">
          <a:xfrm>
            <a:off x="663347" y="177935"/>
            <a:ext cx="6698704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F6E"/>
                </a:solidFill>
                <a:latin typeface="Arial" charset="0"/>
              </a:defRPr>
            </a:lvl9pPr>
          </a:lstStyle>
          <a:p>
            <a:r>
              <a:rPr lang="en-US" altLang="zh-CN" kern="0" dirty="0" smtClean="0"/>
              <a:t>Pose</a:t>
            </a:r>
            <a:r>
              <a:rPr lang="zh-CN" altLang="en-US" kern="0" dirty="0" smtClean="0"/>
              <a:t> </a:t>
            </a:r>
            <a:r>
              <a:rPr lang="en-US" altLang="zh-CN" kern="0" dirty="0" smtClean="0"/>
              <a:t>Estimation</a:t>
            </a:r>
            <a:r>
              <a:rPr lang="zh-CN" altLang="en-US" kern="0" dirty="0" smtClean="0"/>
              <a:t> </a:t>
            </a:r>
            <a:r>
              <a:rPr lang="en-US" altLang="zh-CN" kern="0" dirty="0" smtClean="0"/>
              <a:t>Solution</a:t>
            </a:r>
            <a:r>
              <a:rPr lang="en-US" altLang="zh-CN" kern="0" dirty="0"/>
              <a:t/>
            </a:r>
            <a:br>
              <a:rPr lang="en-US" altLang="zh-CN" kern="0" dirty="0"/>
            </a:br>
            <a:r>
              <a:rPr lang="en-US" altLang="zh-CN" sz="2000" b="0" kern="0" dirty="0"/>
              <a:t>Perspective-n-Point</a:t>
            </a:r>
            <a:endParaRPr lang="it-IT" sz="2000" b="0" kern="0" dirty="0"/>
          </a:p>
        </p:txBody>
      </p:sp>
      <p:sp>
        <p:nvSpPr>
          <p:cNvPr id="2" name="矩形 1"/>
          <p:cNvSpPr/>
          <p:nvPr/>
        </p:nvSpPr>
        <p:spPr bwMode="auto">
          <a:xfrm>
            <a:off x="555027" y="5949280"/>
            <a:ext cx="8064896" cy="576064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CN" sz="1400" i="1" dirty="0"/>
              <a:t>Gao, Xiao Shan, et al. "Complete solution classification for the perspective-three-point problem." IEEE Transactions on Pattern Analysis &amp; Machine Intelligence 25.8(2003):930-943.</a:t>
            </a:r>
            <a:endParaRPr kumimoji="0" lang="zh-CN" alt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2BF06-E316-4A5F-9053-D6D84E01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669870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Important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parameters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BA9764E-C2D2-41BF-961E-2EFBB7709C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TextBox 2"/>
          <p:cNvSpPr txBox="1"/>
          <p:nvPr/>
        </p:nvSpPr>
        <p:spPr>
          <a:xfrm>
            <a:off x="609600" y="914400"/>
            <a:ext cx="8426896" cy="509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 smtClean="0"/>
              <a:t>Eccentricity</a:t>
            </a:r>
          </a:p>
          <a:p>
            <a:pPr lvl="2"/>
            <a:r>
              <a:rPr lang="en-US" altLang="zh-CN" sz="2000" dirty="0" smtClean="0"/>
              <a:t>circle: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</a:t>
            </a:r>
            <a:r>
              <a:rPr lang="zh-CN" altLang="en-US" sz="2000" i="1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0</a:t>
            </a:r>
          </a:p>
          <a:p>
            <a:pPr lvl="2"/>
            <a:r>
              <a:rPr lang="en-US" altLang="zh-CN" sz="2000" dirty="0"/>
              <a:t>e</a:t>
            </a:r>
            <a:r>
              <a:rPr lang="en-US" altLang="zh-CN" sz="2000" dirty="0" smtClean="0"/>
              <a:t>llipse: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&lt;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&lt;1</a:t>
            </a:r>
          </a:p>
          <a:p>
            <a:pPr lvl="2"/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practice,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0.8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 smtClean="0"/>
              <a:t>Area</a:t>
            </a:r>
          </a:p>
          <a:p>
            <a:pPr lvl="2"/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practice,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marker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regions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3000.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different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camera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achieve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high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2000" b="1" dirty="0" err="1" smtClean="0"/>
              <a:t>MaxReprojectionError</a:t>
            </a:r>
            <a:endParaRPr lang="en-US" altLang="zh-CN" sz="2000" b="1" dirty="0" smtClean="0"/>
          </a:p>
          <a:p>
            <a:pPr lvl="2"/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needs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appropriate.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small,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 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enough </a:t>
            </a:r>
            <a:r>
              <a:rPr lang="en-US" altLang="zh-CN" sz="2000" dirty="0"/>
              <a:t>inliers in </a:t>
            </a:r>
            <a:r>
              <a:rPr lang="en-US" altLang="zh-CN" sz="2000" dirty="0" err="1"/>
              <a:t>imagePoints</a:t>
            </a:r>
            <a:r>
              <a:rPr lang="en-US" altLang="zh-CN" sz="2000" dirty="0"/>
              <a:t> and </a:t>
            </a:r>
            <a:r>
              <a:rPr lang="en-US" altLang="zh-CN" sz="2000" dirty="0" err="1" smtClean="0"/>
              <a:t>worldPoints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found.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result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reliable.</a:t>
            </a:r>
          </a:p>
        </p:txBody>
      </p:sp>
    </p:spTree>
    <p:extLst>
      <p:ext uri="{BB962C8B-B14F-4D97-AF65-F5344CB8AC3E}">
        <p14:creationId xmlns:p14="http://schemas.microsoft.com/office/powerpoint/2010/main" val="1805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="" xmlns:a16="http://schemas.microsoft.com/office/drawing/2014/main" id="{F2039C1A-71A7-46F8-8ECF-E55BBE25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Pose</a:t>
            </a:r>
            <a:r>
              <a:rPr lang="zh-CN" altLang="en-US" sz="2000" b="0" dirty="0" smtClean="0"/>
              <a:t> </a:t>
            </a:r>
            <a:r>
              <a:rPr lang="en-US" altLang="zh-CN" sz="2000" b="0" dirty="0"/>
              <a:t>p</a:t>
            </a:r>
            <a:r>
              <a:rPr lang="en-US" altLang="zh-CN" sz="2000" b="0" dirty="0" smtClean="0"/>
              <a:t>ost-processing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="" xmlns:a16="http://schemas.microsoft.com/office/drawing/2014/main" id="{09CF551A-A8CC-4149-9F7D-57E8D4E29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6" name="TextBox 5"/>
          <p:cNvSpPr txBox="1"/>
          <p:nvPr/>
        </p:nvSpPr>
        <p:spPr>
          <a:xfrm>
            <a:off x="609600" y="914400"/>
            <a:ext cx="7922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EUL = rotm2eul(R) </a:t>
            </a:r>
            <a:endParaRPr lang="en-US" sz="2000" b="1" dirty="0" smtClean="0"/>
          </a:p>
          <a:p>
            <a:pPr lvl="2"/>
            <a:r>
              <a:rPr lang="en-US" sz="2000" dirty="0" smtClean="0"/>
              <a:t>converts </a:t>
            </a:r>
            <a:r>
              <a:rPr lang="en-US" sz="2000" dirty="0"/>
              <a:t>a 3D rotation matrix, R, into the corresponding    Euler angles, </a:t>
            </a:r>
            <a:r>
              <a:rPr lang="en-US" sz="2000" dirty="0" smtClean="0"/>
              <a:t>EUL</a:t>
            </a:r>
            <a:r>
              <a:rPr lang="en-US" altLang="zh-CN" sz="2000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 err="1"/>
              <a:t>TreDimReconstruct</a:t>
            </a:r>
            <a:r>
              <a:rPr lang="en-US" sz="2000" b="1" dirty="0"/>
              <a:t>(</a:t>
            </a:r>
            <a:r>
              <a:rPr lang="en-US" sz="2000" b="1" dirty="0" err="1"/>
              <a:t>objectMarkerCoordinatesinCRS</a:t>
            </a:r>
            <a:r>
              <a:rPr lang="en-US" sz="2000" b="1" dirty="0"/>
              <a:t>, </a:t>
            </a:r>
            <a:r>
              <a:rPr lang="en-US" sz="2000" b="1" dirty="0" err="1"/>
              <a:t>originofWRSinCRS</a:t>
            </a:r>
            <a:r>
              <a:rPr lang="en-US" sz="2000" b="1" dirty="0"/>
              <a:t>, </a:t>
            </a:r>
            <a:r>
              <a:rPr lang="en-US" sz="2000" b="1" dirty="0" err="1"/>
              <a:t>savePath</a:t>
            </a:r>
            <a:r>
              <a:rPr lang="en-US" sz="2000" b="1" dirty="0"/>
              <a:t>, </a:t>
            </a:r>
            <a:r>
              <a:rPr lang="en-US" sz="2000" b="1" dirty="0" err="1"/>
              <a:t>objectOrientationinCRS</a:t>
            </a:r>
            <a:r>
              <a:rPr lang="en-US" sz="2000" b="1" dirty="0" smtClean="0"/>
              <a:t>)</a:t>
            </a:r>
          </a:p>
          <a:p>
            <a:pPr lvl="2"/>
            <a:r>
              <a:rPr lang="en-US" altLang="zh-CN" sz="2000" dirty="0"/>
              <a:t>reconstruct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object,</a:t>
            </a:r>
            <a:r>
              <a:rPr lang="zh-CN" altLang="en-US" sz="2000" dirty="0"/>
              <a:t> </a:t>
            </a:r>
            <a:r>
              <a:rPr lang="en-US" altLang="zh-CN" sz="2000" dirty="0"/>
              <a:t>camera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3D,</a:t>
            </a:r>
            <a:r>
              <a:rPr lang="zh-CN" altLang="en-US" sz="2000" dirty="0"/>
              <a:t> </a:t>
            </a:r>
            <a:r>
              <a:rPr lang="en-US" altLang="zh-CN" sz="2000" dirty="0"/>
              <a:t>demonstrating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position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orientation.</a:t>
            </a:r>
            <a:endParaRPr lang="en-US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05064"/>
            <a:ext cx="3282878" cy="23042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90" y="4005064"/>
            <a:ext cx="307321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8A58085-F943-4594-9C35-43AED5E8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GUI: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903D8625-2600-47DC-B6BD-1F2D1C95A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7" name="矩形 6"/>
          <p:cNvSpPr/>
          <p:nvPr/>
        </p:nvSpPr>
        <p:spPr bwMode="auto">
          <a:xfrm>
            <a:off x="609600" y="764704"/>
            <a:ext cx="8282880" cy="936104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order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make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the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result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more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clear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and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specific,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we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create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GUI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in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MATLAB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84" y="1772816"/>
            <a:ext cx="7230712" cy="45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BCCE1-1B52-4DDE-8133-7BCCA628C984}" type="slidenum">
              <a:rPr lang="it-IT"/>
              <a:pPr/>
              <a:t>19</a:t>
            </a:fld>
            <a:endParaRPr lang="it-IT"/>
          </a:p>
        </p:txBody>
      </p:sp>
      <p:sp>
        <p:nvSpPr>
          <p:cNvPr id="81203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CN" sz="2000" dirty="0"/>
              <a:t>Real-time</a:t>
            </a:r>
            <a:r>
              <a:rPr lang="zh-CN" altLang="en-US" sz="2000" dirty="0"/>
              <a:t> </a:t>
            </a:r>
            <a:r>
              <a:rPr lang="en-US" altLang="zh-CN" sz="2000" dirty="0"/>
              <a:t>Pose</a:t>
            </a:r>
            <a:r>
              <a:rPr lang="zh-CN" altLang="en-US" sz="2000" dirty="0"/>
              <a:t> </a:t>
            </a:r>
            <a:r>
              <a:rPr lang="en-US" altLang="zh-CN" sz="2000" dirty="0"/>
              <a:t>Estimation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403648" y="2852936"/>
            <a:ext cx="6984776" cy="864096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Grazie !</a:t>
            </a:r>
            <a:endParaRPr kumimoji="0" lang="zh-CN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BCCE1-1B52-4DDE-8133-7BCCA628C984}" type="slidenum">
              <a:rPr lang="it-IT"/>
              <a:pPr/>
              <a:t>2</a:t>
            </a:fld>
            <a:endParaRPr lang="it-IT"/>
          </a:p>
        </p:txBody>
      </p:sp>
      <p:sp>
        <p:nvSpPr>
          <p:cNvPr id="81203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F8DDEFC-AC64-4F7F-B774-5189F2E7AA92}"/>
              </a:ext>
            </a:extLst>
          </p:cNvPr>
          <p:cNvSpPr txBox="1"/>
          <p:nvPr/>
        </p:nvSpPr>
        <p:spPr>
          <a:xfrm>
            <a:off x="539553" y="759767"/>
            <a:ext cx="8496943" cy="326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3D pose estimation</a:t>
            </a:r>
            <a:r>
              <a:rPr lang="en-GB" dirty="0" smtClean="0"/>
              <a:t> is the problem of determining the transformation(6 DOF: position and orientation) of an object in a 2D image which gives the 3D object. </a:t>
            </a:r>
          </a:p>
          <a:p>
            <a:endParaRPr lang="en-GB" dirty="0" smtClean="0"/>
          </a:p>
          <a:p>
            <a:r>
              <a:rPr lang="en-GB" dirty="0"/>
              <a:t>The goal is to estimate the </a:t>
            </a:r>
            <a:r>
              <a:rPr lang="en-GB" b="1" dirty="0"/>
              <a:t>position</a:t>
            </a:r>
            <a:r>
              <a:rPr lang="en-GB" dirty="0"/>
              <a:t> and </a:t>
            </a:r>
            <a:r>
              <a:rPr lang="en-GB" b="1" dirty="0"/>
              <a:t>orientation</a:t>
            </a:r>
            <a:r>
              <a:rPr lang="en-GB" dirty="0"/>
              <a:t> of an object of </a:t>
            </a:r>
            <a:r>
              <a:rPr lang="en-GB" b="1" dirty="0"/>
              <a:t>known</a:t>
            </a:r>
            <a:r>
              <a:rPr lang="en-GB" dirty="0"/>
              <a:t> </a:t>
            </a:r>
            <a:r>
              <a:rPr lang="en-GB" b="1" dirty="0"/>
              <a:t>geometry</a:t>
            </a:r>
            <a:r>
              <a:rPr lang="en-GB" dirty="0"/>
              <a:t> in motion with respect to a fixed reference system. </a:t>
            </a:r>
          </a:p>
          <a:p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768595"/>
            <a:ext cx="3528392" cy="2428846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xmlns="" id="{9184BE31-8E59-4D13-92D5-444F435F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5193"/>
            <a:ext cx="4061815" cy="2232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BCCE1-1B52-4DDE-8133-7BCCA628C984}" type="slidenum">
              <a:rPr lang="it-IT"/>
              <a:pPr/>
              <a:t>3</a:t>
            </a:fld>
            <a:endParaRPr lang="it-IT"/>
          </a:p>
        </p:txBody>
      </p:sp>
      <p:sp>
        <p:nvSpPr>
          <p:cNvPr id="812034" name="Rectangle 2"/>
          <p:cNvSpPr>
            <a:spLocks noGrp="1" noChangeAspec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35696" y="4509120"/>
            <a:ext cx="5581600" cy="151426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The camera body relative position (</a:t>
            </a:r>
            <a:r>
              <a:rPr lang="en-US" sz="2200" b="1" dirty="0" smtClean="0"/>
              <a:t>translation vector</a:t>
            </a:r>
            <a:r>
              <a:rPr lang="en-US" sz="2200" dirty="0" smtClean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The camera body relative </a:t>
            </a:r>
            <a:r>
              <a:rPr lang="en-US" sz="2200" dirty="0" smtClean="0"/>
              <a:t>orientation (</a:t>
            </a:r>
            <a:r>
              <a:rPr lang="en-US" sz="2200" b="1" dirty="0" smtClean="0"/>
              <a:t>rotation matrix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1835696" y="966651"/>
            <a:ext cx="5581600" cy="12434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/>
              <a:t>Camera calibration </a:t>
            </a:r>
            <a:r>
              <a:rPr lang="en-US" sz="2200" dirty="0" smtClean="0"/>
              <a:t>parameters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 </a:t>
            </a:r>
            <a:r>
              <a:rPr lang="en-US" sz="2200" dirty="0"/>
              <a:t>rigid body of known </a:t>
            </a:r>
            <a:r>
              <a:rPr lang="en-US" sz="2200" dirty="0" smtClean="0"/>
              <a:t>geometry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A </a:t>
            </a:r>
            <a:r>
              <a:rPr lang="en-US" sz="2200" dirty="0"/>
              <a:t>digital image of the rigid body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139952" y="2210068"/>
            <a:ext cx="0" cy="2299052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4283968" y="3128761"/>
            <a:ext cx="268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Pose Estimation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92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下箭头 13"/>
          <p:cNvSpPr/>
          <p:nvPr/>
        </p:nvSpPr>
        <p:spPr bwMode="auto">
          <a:xfrm>
            <a:off x="4391642" y="1652694"/>
            <a:ext cx="360040" cy="335611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下箭头 14"/>
          <p:cNvSpPr/>
          <p:nvPr/>
        </p:nvSpPr>
        <p:spPr bwMode="auto">
          <a:xfrm>
            <a:off x="4391642" y="2453237"/>
            <a:ext cx="360040" cy="335611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下箭头 15"/>
          <p:cNvSpPr/>
          <p:nvPr/>
        </p:nvSpPr>
        <p:spPr bwMode="auto">
          <a:xfrm>
            <a:off x="4391642" y="3228348"/>
            <a:ext cx="360040" cy="335611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下箭头 16"/>
          <p:cNvSpPr/>
          <p:nvPr/>
        </p:nvSpPr>
        <p:spPr bwMode="auto">
          <a:xfrm>
            <a:off x="4391642" y="4036343"/>
            <a:ext cx="360040" cy="335611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下箭头 17"/>
          <p:cNvSpPr/>
          <p:nvPr/>
        </p:nvSpPr>
        <p:spPr bwMode="auto">
          <a:xfrm>
            <a:off x="4391642" y="4817644"/>
            <a:ext cx="360040" cy="335611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F0551-2DE9-4121-B63E-4BDAE50A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6554688" cy="838200"/>
          </a:xfrm>
        </p:spPr>
        <p:txBody>
          <a:bodyPr/>
          <a:lstStyle/>
          <a:p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  <a:br>
              <a:rPr lang="en-US" altLang="zh-CN" dirty="0" smtClean="0"/>
            </a:br>
            <a:r>
              <a:rPr lang="en-US" altLang="zh-CN" sz="2000" b="0" dirty="0" smtClean="0"/>
              <a:t>Overview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819E02-98D0-41CC-ADCC-52EDE74CF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3" name="矩形 2"/>
          <p:cNvSpPr/>
          <p:nvPr/>
        </p:nvSpPr>
        <p:spPr bwMode="auto">
          <a:xfrm>
            <a:off x="609600" y="1124744"/>
            <a:ext cx="1370112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555438" y="1988305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Acquisition 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555438" y="1196752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Camera Calibration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555438" y="2784353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Processing 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555438" y="3580401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Marker Extraction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555776" y="4376449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Pose Estimation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555438" y="5168002"/>
            <a:ext cx="4032448" cy="4320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Position &amp; Orientation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94556" y="1335088"/>
            <a:ext cx="1800200" cy="122413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Acquisition</a:t>
            </a:r>
            <a:r>
              <a:rPr lang="en-US" altLang="zh-CN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Toolbox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84211" y="3983376"/>
            <a:ext cx="1800200" cy="122413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Processing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 Toolbox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984572" y="1341009"/>
            <a:ext cx="1800200" cy="122413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Computer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Vision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 Toolbox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994917" y="3983376"/>
            <a:ext cx="1800200" cy="122413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Robotics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System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 Toolbox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F0551-2DE9-4121-B63E-4BDAE50A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6554688" cy="838200"/>
          </a:xfrm>
        </p:spPr>
        <p:txBody>
          <a:bodyPr/>
          <a:lstStyle/>
          <a:p>
            <a:r>
              <a:rPr lang="en-US" altLang="zh-CN" dirty="0" smtClean="0"/>
              <a:t>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  <a:br>
              <a:rPr lang="en-US" altLang="zh-CN" dirty="0" smtClean="0"/>
            </a:br>
            <a:r>
              <a:rPr lang="en-US" altLang="zh-CN" sz="2000" b="0" dirty="0" smtClean="0"/>
              <a:t>Camera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Calibration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C819E02-98D0-41CC-ADCC-52EDE74CF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2762356" cy="3882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67544" y="4935488"/>
            <a:ext cx="3096344" cy="101379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Chessboard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30mm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×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30mm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square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0688"/>
            <a:ext cx="1987895" cy="13259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08" y="620688"/>
            <a:ext cx="1987911" cy="13259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59721"/>
            <a:ext cx="1987895" cy="13252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08" y="1969873"/>
            <a:ext cx="1987911" cy="13151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3995936" y="4221088"/>
            <a:ext cx="460851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11960" y="3356992"/>
            <a:ext cx="4680520" cy="1146448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Using MATLAB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camera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</a:rPr>
              <a:t>c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alibrator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</a:rPr>
              <a:t>a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pplication to get the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intrinsic matrix of web camera and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</a:rPr>
              <a:t>save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it.</a:t>
            </a:r>
            <a:endParaRPr kumimoji="0" lang="zh-CN" altLang="en-US" sz="2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39952" y="4800878"/>
            <a:ext cx="4680520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What we need is:</a:t>
            </a:r>
          </a:p>
          <a:p>
            <a:r>
              <a:rPr lang="en-US" altLang="zh-CN" b="1" i="1" dirty="0" smtClean="0"/>
              <a:t>cameraParams.IntrinsicMatrix </a:t>
            </a:r>
            <a:endParaRPr lang="zh-CN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6199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Object with known geometry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9" y="1268760"/>
            <a:ext cx="3268363" cy="46531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4211960" y="836712"/>
            <a:ext cx="439248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37348" y="2564904"/>
            <a:ext cx="4536504" cy="2376264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Generate marker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with OpenCV 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Size: 297mm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×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210mm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(A4)</a:t>
            </a: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tx1"/>
              </a:solidFill>
              <a:latin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Circle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radius:</a:t>
            </a:r>
            <a:r>
              <a:rPr lang="zh-CN" altLang="en-US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</a:rPr>
              <a:t>20mm</a:t>
            </a:r>
            <a:endParaRPr kumimoji="0" lang="en-US" altLang="zh-CN" sz="2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6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29458"/>
            <a:ext cx="4787900" cy="236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Object with known geometry 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8" name="矩形 7"/>
          <p:cNvSpPr/>
          <p:nvPr/>
        </p:nvSpPr>
        <p:spPr bwMode="auto">
          <a:xfrm>
            <a:off x="4211960" y="836712"/>
            <a:ext cx="439248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68" y="1182531"/>
            <a:ext cx="3349063" cy="18722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4868325" y="3004741"/>
            <a:ext cx="3736123" cy="432048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Marker(World) </a:t>
            </a:r>
            <a:r>
              <a:rPr lang="en-US" altLang="zh-CN" sz="2000" b="1" dirty="0">
                <a:solidFill>
                  <a:schemeClr val="tx1"/>
                </a:solidFill>
                <a:latin typeface="Arial" charset="0"/>
              </a:rPr>
              <a:t>r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eference Sys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曲线连接符 10"/>
          <p:cNvCxnSpPr/>
          <p:nvPr/>
        </p:nvCxnSpPr>
        <p:spPr bwMode="auto">
          <a:xfrm flipV="1">
            <a:off x="2123728" y="1868196"/>
            <a:ext cx="2744597" cy="1136545"/>
          </a:xfrm>
          <a:prstGeom prst="curvedConnector3">
            <a:avLst>
              <a:gd name="adj1" fmla="val -38267"/>
            </a:avLst>
          </a:prstGeom>
          <a:ln w="41275"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 bwMode="auto">
          <a:xfrm>
            <a:off x="2115946" y="1521981"/>
            <a:ext cx="1309274" cy="285732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R,T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2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Acquisition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3" name="矩形 2"/>
          <p:cNvSpPr/>
          <p:nvPr/>
        </p:nvSpPr>
        <p:spPr bwMode="auto">
          <a:xfrm>
            <a:off x="1909664" y="1050522"/>
            <a:ext cx="5400600" cy="432048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Using web camera to acquire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images</a:t>
            </a: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868919" y="2278758"/>
            <a:ext cx="7776864" cy="437623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vid = </a:t>
            </a:r>
            <a:r>
              <a:rPr lang="en-US" altLang="zh-CN" dirty="0" err="1"/>
              <a:t>videoinput</a:t>
            </a:r>
            <a:r>
              <a:rPr lang="en-US" altLang="zh-CN" dirty="0"/>
              <a:t>('</a:t>
            </a:r>
            <a:r>
              <a:rPr lang="en-US" altLang="zh-CN" dirty="0" err="1"/>
              <a:t>macvideo</a:t>
            </a:r>
            <a:r>
              <a:rPr lang="en-US" altLang="zh-CN" dirty="0"/>
              <a:t>', </a:t>
            </a:r>
            <a:r>
              <a:rPr lang="en-US" altLang="zh-CN" dirty="0" smtClean="0"/>
              <a:t>1, YCbCr422_1280x720</a:t>
            </a:r>
            <a:r>
              <a:rPr lang="en-US" altLang="zh-CN" dirty="0"/>
              <a:t>')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2636402" y="3406452"/>
            <a:ext cx="5400600" cy="432048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 </a:t>
            </a:r>
            <a:r>
              <a:rPr lang="en-US" altLang="zh-CN" dirty="0" err="1"/>
              <a:t>imgOriginal</a:t>
            </a:r>
            <a:r>
              <a:rPr lang="en-US" altLang="zh-CN" dirty="0"/>
              <a:t> = </a:t>
            </a:r>
            <a:r>
              <a:rPr lang="en-US" altLang="zh-CN" dirty="0" err="1"/>
              <a:t>getsnapshot</a:t>
            </a:r>
            <a:r>
              <a:rPr lang="en-US" altLang="zh-CN" dirty="0"/>
              <a:t>(vid)</a:t>
            </a:r>
          </a:p>
        </p:txBody>
      </p:sp>
      <p:sp>
        <p:nvSpPr>
          <p:cNvPr id="7" name="下箭头 6"/>
          <p:cNvSpPr/>
          <p:nvPr/>
        </p:nvSpPr>
        <p:spPr bwMode="auto">
          <a:xfrm>
            <a:off x="4541327" y="1482570"/>
            <a:ext cx="432048" cy="762766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4541327" y="2660141"/>
            <a:ext cx="432048" cy="762766"/>
          </a:xfrm>
          <a:prstGeom prst="downArrow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35" y="3929222"/>
            <a:ext cx="6793386" cy="21147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6237312"/>
            <a:ext cx="6395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N.B.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acquisition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procedure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may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change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due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different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platform.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24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793183-965B-4CA3-80C5-F7474F5B0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12322"/>
            <a:ext cx="7058744" cy="838200"/>
          </a:xfrm>
        </p:spPr>
        <p:txBody>
          <a:bodyPr/>
          <a:lstStyle/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br>
              <a:rPr lang="en-US" altLang="zh-CN" dirty="0"/>
            </a:br>
            <a:r>
              <a:rPr lang="en-US" altLang="zh-CN" sz="2000" b="0" dirty="0" smtClean="0"/>
              <a:t>Image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pre-processing --- background remove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D7BD98-A081-469C-A97C-58D969CAAC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8547E-38C8-40D8-A9A8-6EAEBE2EB0BB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050522"/>
            <a:ext cx="87849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Functions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 smtClean="0"/>
              <a:t>I </a:t>
            </a:r>
            <a:r>
              <a:rPr lang="en-US" sz="2000" b="1" dirty="0"/>
              <a:t>= rgb2gray(RGB) </a:t>
            </a:r>
            <a:endParaRPr lang="en-US" sz="2000" b="1" dirty="0" smtClean="0"/>
          </a:p>
          <a:p>
            <a:pPr lvl="2"/>
            <a:r>
              <a:rPr lang="en-US" sz="2000" dirty="0"/>
              <a:t>converts the </a:t>
            </a:r>
            <a:r>
              <a:rPr lang="en-US" sz="2000" dirty="0" err="1"/>
              <a:t>truecolor</a:t>
            </a:r>
            <a:r>
              <a:rPr lang="en-US" sz="2000" dirty="0"/>
              <a:t> image RGB to </a:t>
            </a:r>
            <a:r>
              <a:rPr lang="en-US" sz="2000" dirty="0" smtClean="0"/>
              <a:t>the </a:t>
            </a:r>
            <a:r>
              <a:rPr lang="en-US" sz="2000" dirty="0"/>
              <a:t>grayscale intensity image </a:t>
            </a:r>
            <a:r>
              <a:rPr lang="en-US" sz="2000" dirty="0" smtClean="0"/>
              <a:t>I.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IM2 = </a:t>
            </a:r>
            <a:r>
              <a:rPr lang="en-US" sz="2000" b="1" dirty="0" err="1"/>
              <a:t>imerode</a:t>
            </a:r>
            <a:r>
              <a:rPr lang="en-US" sz="2000" b="1" dirty="0"/>
              <a:t>(IM,SE</a:t>
            </a:r>
            <a:r>
              <a:rPr lang="en-US" sz="2000" b="1" dirty="0" smtClean="0"/>
              <a:t>)</a:t>
            </a:r>
          </a:p>
          <a:p>
            <a:pPr lvl="2"/>
            <a:r>
              <a:rPr lang="en-US" sz="2000" dirty="0"/>
              <a:t>erodes the </a:t>
            </a:r>
            <a:r>
              <a:rPr lang="en-US" sz="2000" dirty="0" smtClean="0"/>
              <a:t>grayscale image IM</a:t>
            </a:r>
            <a:r>
              <a:rPr lang="en-US" sz="2000" dirty="0"/>
              <a:t>, returning the eroded image, IM2</a:t>
            </a:r>
            <a:r>
              <a:rPr lang="en-US" sz="2000" dirty="0" smtClean="0"/>
              <a:t>. </a:t>
            </a:r>
            <a:r>
              <a:rPr lang="en-US" altLang="zh-CN" sz="2000" dirty="0"/>
              <a:t>SE is a structuring element object</a:t>
            </a:r>
            <a:r>
              <a:rPr lang="zh-CN" altLang="en-US" sz="2000" dirty="0"/>
              <a:t> </a:t>
            </a:r>
            <a:r>
              <a:rPr lang="en-US" altLang="zh-CN" sz="2000" dirty="0"/>
              <a:t>returned by the STREL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en-US" altLang="zh-CN" sz="2000" dirty="0" smtClean="0"/>
              <a:t>.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 smtClean="0"/>
              <a:t>IM2 </a:t>
            </a:r>
            <a:r>
              <a:rPr lang="en-US" sz="2000" b="1" dirty="0"/>
              <a:t>= </a:t>
            </a:r>
            <a:r>
              <a:rPr lang="en-US" sz="2000" b="1" dirty="0" err="1"/>
              <a:t>imdilate</a:t>
            </a:r>
            <a:r>
              <a:rPr lang="en-US" sz="2000" b="1" dirty="0"/>
              <a:t>(IM,SE) </a:t>
            </a:r>
          </a:p>
          <a:p>
            <a:pPr lvl="2"/>
            <a:r>
              <a:rPr lang="en-US" sz="2000" dirty="0"/>
              <a:t>dilates the grayscale image IM, returning the dilated image, IM2.</a:t>
            </a:r>
            <a:r>
              <a:rPr lang="zh-CN" altLang="en-US" sz="2000" dirty="0"/>
              <a:t> </a:t>
            </a:r>
            <a:r>
              <a:rPr lang="en-US" altLang="zh-CN" sz="2000" dirty="0"/>
              <a:t>SE is a structuring element object</a:t>
            </a:r>
            <a:r>
              <a:rPr lang="zh-CN" altLang="en-US" sz="2000" dirty="0"/>
              <a:t> </a:t>
            </a:r>
            <a:r>
              <a:rPr lang="en-US" altLang="zh-CN" sz="2000" dirty="0"/>
              <a:t>returned by the STREL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en-US" altLang="zh-CN" sz="2000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Z = </a:t>
            </a:r>
            <a:r>
              <a:rPr lang="en-US" sz="2000" b="1" dirty="0" err="1"/>
              <a:t>imsubtract</a:t>
            </a:r>
            <a:r>
              <a:rPr lang="en-US" sz="2000" b="1" dirty="0"/>
              <a:t>(X,Y) </a:t>
            </a:r>
            <a:endParaRPr lang="en-US" sz="2000" b="1" dirty="0" smtClean="0"/>
          </a:p>
          <a:p>
            <a:pPr lvl="2"/>
            <a:r>
              <a:rPr lang="en-US" sz="2000" dirty="0" smtClean="0"/>
              <a:t>subtracts </a:t>
            </a:r>
            <a:r>
              <a:rPr lang="en-US" sz="2000" dirty="0"/>
              <a:t>each element in array Y from the </a:t>
            </a:r>
            <a:r>
              <a:rPr lang="en-US" sz="2000" dirty="0" smtClean="0"/>
              <a:t>corresponding </a:t>
            </a:r>
            <a:r>
              <a:rPr lang="en-US" sz="2000" dirty="0"/>
              <a:t>element in array X and returns the difference in the </a:t>
            </a:r>
            <a:r>
              <a:rPr lang="en-US" sz="2000" dirty="0" smtClean="0"/>
              <a:t>corresponding </a:t>
            </a:r>
            <a:r>
              <a:rPr lang="en-US" sz="2000" dirty="0"/>
              <a:t>element of the output array Z</a:t>
            </a:r>
            <a:r>
              <a:rPr lang="en-US" sz="2000" dirty="0" smtClean="0"/>
              <a:t>.</a:t>
            </a: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b="1" dirty="0"/>
              <a:t>J = </a:t>
            </a:r>
            <a:r>
              <a:rPr lang="en-US" sz="2000" b="1" dirty="0" err="1"/>
              <a:t>imadjust</a:t>
            </a:r>
            <a:r>
              <a:rPr lang="en-US" sz="2000" b="1" dirty="0"/>
              <a:t>(I)</a:t>
            </a:r>
            <a:r>
              <a:rPr lang="en-US" sz="2000" dirty="0"/>
              <a:t> </a:t>
            </a:r>
          </a:p>
          <a:p>
            <a:pPr lvl="2"/>
            <a:r>
              <a:rPr lang="en-US" sz="2000" dirty="0"/>
              <a:t>increases the contrast of the output image J.</a:t>
            </a:r>
          </a:p>
        </p:txBody>
      </p:sp>
    </p:spTree>
    <p:extLst>
      <p:ext uri="{BB962C8B-B14F-4D97-AF65-F5344CB8AC3E}">
        <p14:creationId xmlns:p14="http://schemas.microsoft.com/office/powerpoint/2010/main" val="242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2">
  <a:themeElements>
    <a:clrScheme name="ppt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pt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mage_processing_second_lesson" id="{3D9F93B8-F728-EE44-BFDA-6F3CFC21D372}" vid="{4674841D-7F46-C449-BAB2-40C5BF89FCCD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Image_processing_second_lesson</Template>
  <TotalTime>1799</TotalTime>
  <Words>800</Words>
  <Application>Microsoft Macintosh PowerPoint</Application>
  <PresentationFormat>全屏显示(4:3)</PresentationFormat>
  <Paragraphs>137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Minion Web</vt:lpstr>
      <vt:lpstr>Times New Roman</vt:lpstr>
      <vt:lpstr>Wingdings</vt:lpstr>
      <vt:lpstr>宋体</vt:lpstr>
      <vt:lpstr>Arial</vt:lpstr>
      <vt:lpstr>ppt2</vt:lpstr>
      <vt:lpstr>PowerPoint 演示文稿</vt:lpstr>
      <vt:lpstr>3D Pose Estimation Problem</vt:lpstr>
      <vt:lpstr>3D Pose Estimation Problem</vt:lpstr>
      <vt:lpstr>Pose Estimation Solution Overview</vt:lpstr>
      <vt:lpstr>Pose Estimation Solution Camera Calibration</vt:lpstr>
      <vt:lpstr>Pose Estimation Solution Object with known geometry </vt:lpstr>
      <vt:lpstr>Pose Estimation Solution Object with known geometry </vt:lpstr>
      <vt:lpstr>Pose Estimation Solution Image Acquisition</vt:lpstr>
      <vt:lpstr>Pose Estimation Solution Image pre-processing --- background remove</vt:lpstr>
      <vt:lpstr>Pose Estimation Solution Image pre-processing --- binary image creation</vt:lpstr>
      <vt:lpstr>Pose Estimation Solution Image pre-processing</vt:lpstr>
      <vt:lpstr>Pose Estimation Solution Image pre-processing</vt:lpstr>
      <vt:lpstr>Pose Estimation Solution Image pre-processing --- extracting markers</vt:lpstr>
      <vt:lpstr>Pose Estimation Solution Pose estimation</vt:lpstr>
      <vt:lpstr>PowerPoint 演示文稿</vt:lpstr>
      <vt:lpstr>Pose Estimation Solution Important parameters</vt:lpstr>
      <vt:lpstr>Pose Estimation Solution Pose post-processing</vt:lpstr>
      <vt:lpstr>GUI: Visualize the result </vt:lpstr>
      <vt:lpstr>Real-time Pose Estimation Project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李陈卓</dc:creator>
  <cp:lastModifiedBy>Fan Zhang</cp:lastModifiedBy>
  <cp:revision>42</cp:revision>
  <dcterms:created xsi:type="dcterms:W3CDTF">2018-02-03T14:10:48Z</dcterms:created>
  <dcterms:modified xsi:type="dcterms:W3CDTF">2018-02-05T09:47:32Z</dcterms:modified>
</cp:coreProperties>
</file>